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03" r:id="rId2"/>
    <p:sldId id="305" r:id="rId3"/>
    <p:sldId id="308" r:id="rId4"/>
    <p:sldId id="311" r:id="rId5"/>
    <p:sldId id="309" r:id="rId6"/>
    <p:sldId id="312" r:id="rId7"/>
    <p:sldId id="313" r:id="rId8"/>
    <p:sldId id="310" r:id="rId9"/>
    <p:sldId id="314" r:id="rId10"/>
    <p:sldId id="315" r:id="rId11"/>
    <p:sldId id="316" r:id="rId12"/>
    <p:sldId id="317" r:id="rId13"/>
    <p:sldId id="319" r:id="rId14"/>
    <p:sldId id="271" r:id="rId15"/>
    <p:sldId id="272" r:id="rId16"/>
    <p:sldId id="273" r:id="rId17"/>
    <p:sldId id="274" r:id="rId18"/>
    <p:sldId id="275" r:id="rId19"/>
    <p:sldId id="277" r:id="rId20"/>
    <p:sldId id="279" r:id="rId21"/>
    <p:sldId id="281" r:id="rId22"/>
    <p:sldId id="280" r:id="rId23"/>
    <p:sldId id="283" r:id="rId24"/>
    <p:sldId id="282" r:id="rId25"/>
    <p:sldId id="278" r:id="rId26"/>
    <p:sldId id="285" r:id="rId27"/>
    <p:sldId id="284" r:id="rId28"/>
    <p:sldId id="321" r:id="rId29"/>
    <p:sldId id="322" r:id="rId30"/>
    <p:sldId id="286" r:id="rId31"/>
    <p:sldId id="287" r:id="rId32"/>
    <p:sldId id="288" r:id="rId33"/>
    <p:sldId id="291" r:id="rId34"/>
    <p:sldId id="290" r:id="rId35"/>
    <p:sldId id="292" r:id="rId36"/>
    <p:sldId id="289" r:id="rId37"/>
    <p:sldId id="295" r:id="rId38"/>
    <p:sldId id="297" r:id="rId39"/>
    <p:sldId id="298" r:id="rId40"/>
    <p:sldId id="300" r:id="rId41"/>
    <p:sldId id="299" r:id="rId42"/>
    <p:sldId id="296" r:id="rId43"/>
    <p:sldId id="320" r:id="rId44"/>
  </p:sldIdLst>
  <p:sldSz cx="9144000" cy="5143500" type="screen16x9"/>
  <p:notesSz cx="6858000" cy="9144000"/>
  <p:embeddedFontLst>
    <p:embeddedFont>
      <p:font typeface="Arial Black" panose="020B0604020202020204" pitchFamily="34" charset="0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Disko" panose="020F0502020204030204" pitchFamily="34" charset="0"/>
      <p:regular r:id="rId50"/>
      <p:bold r:id="rId51"/>
      <p:italic r:id="rId52"/>
      <p:boldItalic r:id="rId53"/>
    </p:embeddedFont>
    <p:embeddedFont>
      <p:font typeface="Impress BT" panose="020F0502020204030204" pitchFamily="34" charset="0"/>
      <p:regular r:id="rId54"/>
      <p:bold r:id="rId55"/>
      <p:italic r:id="rId56"/>
      <p:boldItalic r:id="rId57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87"/>
  </p:normalViewPr>
  <p:slideViewPr>
    <p:cSldViewPr>
      <p:cViewPr varScale="1">
        <p:scale>
          <a:sx n="107" d="100"/>
          <a:sy n="107" d="100"/>
        </p:scale>
        <p:origin x="112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0FB7-5BA7-4D93-BE1E-A90346E07A29}" type="datetimeFigureOut">
              <a:rPr lang="id-ID" smtClean="0"/>
              <a:t>19/04/22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33A2-1FC6-41EF-92D4-E1451B12C8B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5297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0FB7-5BA7-4D93-BE1E-A90346E07A29}" type="datetimeFigureOut">
              <a:rPr lang="id-ID" smtClean="0"/>
              <a:t>19/04/22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33A2-1FC6-41EF-92D4-E1451B12C8B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1158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0FB7-5BA7-4D93-BE1E-A90346E07A29}" type="datetimeFigureOut">
              <a:rPr lang="id-ID" smtClean="0"/>
              <a:t>19/04/22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33A2-1FC6-41EF-92D4-E1451B12C8B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464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0FB7-5BA7-4D93-BE1E-A90346E07A29}" type="datetimeFigureOut">
              <a:rPr lang="id-ID" smtClean="0"/>
              <a:t>19/04/22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33A2-1FC6-41EF-92D4-E1451B12C8B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8474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0FB7-5BA7-4D93-BE1E-A90346E07A29}" type="datetimeFigureOut">
              <a:rPr lang="id-ID" smtClean="0"/>
              <a:t>19/04/22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33A2-1FC6-41EF-92D4-E1451B12C8B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937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0FB7-5BA7-4D93-BE1E-A90346E07A29}" type="datetimeFigureOut">
              <a:rPr lang="id-ID" smtClean="0"/>
              <a:t>19/04/22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33A2-1FC6-41EF-92D4-E1451B12C8B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3162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0FB7-5BA7-4D93-BE1E-A90346E07A29}" type="datetimeFigureOut">
              <a:rPr lang="id-ID" smtClean="0"/>
              <a:t>19/04/22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33A2-1FC6-41EF-92D4-E1451B12C8B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4434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0FB7-5BA7-4D93-BE1E-A90346E07A29}" type="datetimeFigureOut">
              <a:rPr lang="id-ID" smtClean="0"/>
              <a:t>19/04/22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33A2-1FC6-41EF-92D4-E1451B12C8B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0169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0FB7-5BA7-4D93-BE1E-A90346E07A29}" type="datetimeFigureOut">
              <a:rPr lang="id-ID" smtClean="0"/>
              <a:t>19/04/22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33A2-1FC6-41EF-92D4-E1451B12C8B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993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0FB7-5BA7-4D93-BE1E-A90346E07A29}" type="datetimeFigureOut">
              <a:rPr lang="id-ID" smtClean="0"/>
              <a:t>19/04/22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33A2-1FC6-41EF-92D4-E1451B12C8B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3776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0FB7-5BA7-4D93-BE1E-A90346E07A29}" type="datetimeFigureOut">
              <a:rPr lang="id-ID" smtClean="0"/>
              <a:t>19/04/22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533A2-1FC6-41EF-92D4-E1451B12C8B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2504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F0FB7-5BA7-4D93-BE1E-A90346E07A29}" type="datetimeFigureOut">
              <a:rPr lang="id-ID" smtClean="0"/>
              <a:t>19/04/22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533A2-1FC6-41EF-92D4-E1451B12C8B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4619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1" y="0"/>
            <a:ext cx="4656837" cy="27475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43808" y="-92546"/>
            <a:ext cx="66967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8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sko" panose="02000000000000000000" pitchFamily="2" charset="0"/>
              </a:rPr>
              <a:t>CLOUD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33734" y="1338615"/>
            <a:ext cx="6110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600" dirty="0">
                <a:ln>
                  <a:solidFill>
                    <a:schemeClr val="accent5"/>
                  </a:solidFill>
                </a:ln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sko" panose="02000000000000000000" pitchFamily="2" charset="0"/>
              </a:rPr>
              <a:t>COMPUTING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C97366-2933-3F4A-78AD-D6E5FB819D91}"/>
              </a:ext>
            </a:extLst>
          </p:cNvPr>
          <p:cNvSpPr txBox="1"/>
          <p:nvPr/>
        </p:nvSpPr>
        <p:spPr>
          <a:xfrm>
            <a:off x="7020272" y="4365305"/>
            <a:ext cx="1927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400" b="1" dirty="0" err="1">
                <a:ln w="31550" cmpd="sng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Impress BT" panose="03080802040402020204" pitchFamily="66" charset="0"/>
              </a:rPr>
              <a:t>Week</a:t>
            </a:r>
            <a:r>
              <a:rPr lang="id-ID" sz="4400" b="1" dirty="0">
                <a:ln w="31550" cmpd="sng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Impress BT" panose="03080802040402020204" pitchFamily="66" charset="0"/>
              </a:rPr>
              <a:t> 9</a:t>
            </a:r>
            <a:endParaRPr lang="id-ID" sz="2800" dirty="0">
              <a:latin typeface="Impress BT" panose="030808020404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97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66564E-7 L 0.12865 1.66564E-7 C 0.18628 1.66564E-7 0.25729 0.14651 0.25729 0.26465 L 0.25729 0.53054 " pathEditMode="relative" rAng="0" ptsTypes="FfFF">
                                      <p:cBhvr>
                                        <p:cTn id="6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65" y="265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accel="6000" decel="1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92546"/>
            <a:ext cx="10232716" cy="540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8" y="44539"/>
            <a:ext cx="8773360" cy="4632816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-253339" y="-308571"/>
            <a:ext cx="1656184" cy="1503441"/>
          </a:xfrm>
          <a:prstGeom prst="cloudCallout">
            <a:avLst>
              <a:gd name="adj1" fmla="val 92082"/>
              <a:gd name="adj2" fmla="val -4732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263178" y="-1851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39752" y="668273"/>
            <a:ext cx="640431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dirty="0">
                <a:solidFill>
                  <a:schemeClr val="tx2">
                    <a:lumMod val="75000"/>
                  </a:schemeClr>
                </a:solidFill>
                <a:latin typeface="Disko" panose="02000000000000000000" pitchFamily="2" charset="0"/>
              </a:rPr>
              <a:t>Broad </a:t>
            </a:r>
          </a:p>
          <a:p>
            <a:pPr algn="ctr"/>
            <a:r>
              <a:rPr lang="id-ID" sz="6600" dirty="0">
                <a:solidFill>
                  <a:schemeClr val="tx2">
                    <a:lumMod val="75000"/>
                  </a:schemeClr>
                </a:solidFill>
                <a:latin typeface="Disko" panose="02000000000000000000" pitchFamily="2" charset="0"/>
              </a:rPr>
              <a:t>Network access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43970" y="2791931"/>
            <a:ext cx="65774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Layanan Cloud harus dapat diakses </a:t>
            </a:r>
          </a:p>
          <a:p>
            <a:pPr algn="ctr"/>
            <a:r>
              <a:rPr lang="id-ID" sz="2400" dirty="0">
                <a:solidFill>
                  <a:schemeClr val="accent6">
                    <a:lumMod val="75000"/>
                  </a:schemeClr>
                </a:solidFill>
                <a:latin typeface="Impress BT" panose="03080802040402020204" pitchFamily="66" charset="0"/>
              </a:rPr>
              <a:t>dari mana saja, kapan saja, dengan alat apapun</a:t>
            </a:r>
            <a:r>
              <a:rPr lang="id-ID" sz="24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, </a:t>
            </a:r>
          </a:p>
          <a:p>
            <a:pPr algn="ctr"/>
            <a:r>
              <a:rPr lang="id-ID" sz="24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selama kita terhubung dengan jaringan Internet.</a:t>
            </a:r>
          </a:p>
          <a:p>
            <a:pPr algn="ctr"/>
            <a:r>
              <a:rPr lang="id-ID" sz="24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Mis: smartphone, PC, laptop, tablet, dsb.</a:t>
            </a:r>
          </a:p>
        </p:txBody>
      </p:sp>
    </p:spTree>
    <p:extLst>
      <p:ext uri="{BB962C8B-B14F-4D97-AF65-F5344CB8AC3E}">
        <p14:creationId xmlns:p14="http://schemas.microsoft.com/office/powerpoint/2010/main" val="62967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92546"/>
            <a:ext cx="10232716" cy="540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8" y="44539"/>
            <a:ext cx="8773360" cy="4632816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-253339" y="-308571"/>
            <a:ext cx="1656184" cy="1503441"/>
          </a:xfrm>
          <a:prstGeom prst="cloudCallout">
            <a:avLst>
              <a:gd name="adj1" fmla="val 92082"/>
              <a:gd name="adj2" fmla="val -4732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263178" y="-1851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9872" y="647576"/>
            <a:ext cx="388119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dirty="0">
                <a:solidFill>
                  <a:schemeClr val="tx2">
                    <a:lumMod val="75000"/>
                  </a:schemeClr>
                </a:solidFill>
                <a:latin typeface="Disko" panose="02000000000000000000" pitchFamily="2" charset="0"/>
              </a:rPr>
              <a:t>RAPID </a:t>
            </a:r>
          </a:p>
          <a:p>
            <a:pPr algn="ctr"/>
            <a:r>
              <a:rPr lang="id-ID" sz="6600" dirty="0">
                <a:solidFill>
                  <a:schemeClr val="tx2">
                    <a:lumMod val="75000"/>
                  </a:schemeClr>
                </a:solidFill>
                <a:latin typeface="Disko" panose="02000000000000000000" pitchFamily="2" charset="0"/>
              </a:rPr>
              <a:t>ELASTICITY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6789" y="2730282"/>
            <a:ext cx="76017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Layanan Cloud harus dapat </a:t>
            </a:r>
            <a:r>
              <a:rPr lang="id-ID" sz="2400" dirty="0">
                <a:solidFill>
                  <a:schemeClr val="accent6">
                    <a:lumMod val="75000"/>
                  </a:schemeClr>
                </a:solidFill>
                <a:latin typeface="Impress BT" panose="03080802040402020204" pitchFamily="66" charset="0"/>
              </a:rPr>
              <a:t>menaikkan / menurunkan </a:t>
            </a:r>
          </a:p>
          <a:p>
            <a:pPr algn="ctr"/>
            <a:r>
              <a:rPr lang="id-ID" sz="24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kapasitas layanan sesuai kebutuhan pengguna.</a:t>
            </a:r>
          </a:p>
          <a:p>
            <a:pPr algn="ctr"/>
            <a:r>
              <a:rPr lang="id-ID" sz="24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Mis : Saat sebuah perusahaan ingin </a:t>
            </a:r>
          </a:p>
          <a:p>
            <a:pPr algn="ctr"/>
            <a:r>
              <a:rPr lang="id-ID" sz="24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meningkatkan jumlah storage bisa dengan cepat dilayani.</a:t>
            </a:r>
          </a:p>
        </p:txBody>
      </p:sp>
    </p:spTree>
    <p:extLst>
      <p:ext uri="{BB962C8B-B14F-4D97-AF65-F5344CB8AC3E}">
        <p14:creationId xmlns:p14="http://schemas.microsoft.com/office/powerpoint/2010/main" val="264800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92546"/>
            <a:ext cx="10232716" cy="540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213486"/>
            <a:ext cx="9253831" cy="505836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-253339" y="-308571"/>
            <a:ext cx="1656184" cy="1503441"/>
          </a:xfrm>
          <a:prstGeom prst="cloudCallout">
            <a:avLst>
              <a:gd name="adj1" fmla="val 92082"/>
              <a:gd name="adj2" fmla="val -4732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263178" y="-1851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2449" y="1761696"/>
            <a:ext cx="73019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600" dirty="0">
                <a:solidFill>
                  <a:schemeClr val="tx2">
                    <a:lumMod val="75000"/>
                  </a:schemeClr>
                </a:solidFill>
                <a:latin typeface="Disko" panose="02000000000000000000" pitchFamily="2" charset="0"/>
              </a:rPr>
              <a:t>MEASURED SERVICE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1046" y="2715766"/>
            <a:ext cx="79448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Layanan Cloud harus menyediakan layanan pengukur</a:t>
            </a:r>
            <a:r>
              <a:rPr lang="id-ID" sz="2400" dirty="0">
                <a:solidFill>
                  <a:schemeClr val="accent6">
                    <a:lumMod val="75000"/>
                  </a:schemeClr>
                </a:solidFill>
                <a:latin typeface="Impress BT" panose="03080802040402020204" pitchFamily="66" charset="0"/>
              </a:rPr>
              <a:t> </a:t>
            </a:r>
          </a:p>
          <a:p>
            <a:pPr algn="ctr"/>
            <a:r>
              <a:rPr lang="id-ID" sz="2400" dirty="0">
                <a:solidFill>
                  <a:schemeClr val="accent6">
                    <a:lumMod val="75000"/>
                  </a:schemeClr>
                </a:solidFill>
                <a:latin typeface="Impress BT" panose="03080802040402020204" pitchFamily="66" charset="0"/>
              </a:rPr>
              <a:t>sumber daya yang dipakai </a:t>
            </a:r>
            <a:r>
              <a:rPr lang="id-ID" sz="24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secara detail, </a:t>
            </a:r>
          </a:p>
          <a:p>
            <a:pPr algn="ctr"/>
            <a:r>
              <a:rPr lang="id-ID" sz="24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sebab nantinya akan diperlukan dalam proses pembayaran. </a:t>
            </a:r>
          </a:p>
          <a:p>
            <a:pPr algn="ctr"/>
            <a:r>
              <a:rPr lang="id-ID" sz="24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Misal : ukuran bandwidth, storage, process, </a:t>
            </a:r>
          </a:p>
          <a:p>
            <a:pPr algn="ctr"/>
            <a:r>
              <a:rPr lang="id-ID" sz="24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jumlah pengguna aktif, dsb.</a:t>
            </a:r>
          </a:p>
        </p:txBody>
      </p:sp>
    </p:spTree>
    <p:extLst>
      <p:ext uri="{BB962C8B-B14F-4D97-AF65-F5344CB8AC3E}">
        <p14:creationId xmlns:p14="http://schemas.microsoft.com/office/powerpoint/2010/main" val="306553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92546"/>
            <a:ext cx="10232716" cy="540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213486"/>
            <a:ext cx="9253831" cy="50583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2109" y="1851670"/>
            <a:ext cx="831189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8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Jika salah satu dari 5 karakteristik : </a:t>
            </a:r>
          </a:p>
          <a:p>
            <a:pPr algn="ctr"/>
            <a:r>
              <a:rPr lang="id-ID" sz="28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resource pooling, on demands self service, </a:t>
            </a:r>
          </a:p>
          <a:p>
            <a:pPr algn="ctr"/>
            <a:r>
              <a:rPr lang="id-ID" sz="28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rapid elasticity, broad network access,</a:t>
            </a:r>
          </a:p>
          <a:p>
            <a:pPr algn="ctr"/>
            <a:r>
              <a:rPr lang="id-ID" sz="28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Dan measured service, tidak terpenuhi, </a:t>
            </a:r>
          </a:p>
          <a:p>
            <a:pPr algn="ctr"/>
            <a:r>
              <a:rPr lang="id-ID" sz="28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maka sebuah layanan belum dapat dikatakan sebagai </a:t>
            </a:r>
          </a:p>
          <a:p>
            <a:pPr algn="ctr"/>
            <a:r>
              <a:rPr lang="id-ID" sz="28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layanan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1768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25322"/>
            <a:ext cx="9745567" cy="5168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4545" y="2247714"/>
            <a:ext cx="9745567" cy="857250"/>
          </a:xfrm>
        </p:spPr>
        <p:txBody>
          <a:bodyPr>
            <a:noAutofit/>
          </a:bodyPr>
          <a:lstStyle/>
          <a:p>
            <a:r>
              <a:rPr lang="id-ID" sz="60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Disko" panose="02000000000000000000" pitchFamily="2" charset="0"/>
              </a:rPr>
              <a:t>JENIS-JENIS </a:t>
            </a:r>
            <a:br>
              <a:rPr lang="id-ID" sz="60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Disko" panose="02000000000000000000" pitchFamily="2" charset="0"/>
              </a:rPr>
            </a:br>
            <a:r>
              <a:rPr lang="id-ID" sz="60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Disko" panose="02000000000000000000" pitchFamily="2" charset="0"/>
              </a:rPr>
              <a:t>LAYANAN </a:t>
            </a:r>
            <a:br>
              <a:rPr lang="id-ID" sz="60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Disko" panose="02000000000000000000" pitchFamily="2" charset="0"/>
              </a:rPr>
            </a:br>
            <a:r>
              <a:rPr lang="id-ID" sz="6000" b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Disko" panose="02000000000000000000" pitchFamily="2" charset="0"/>
              </a:rPr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222444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24"/>
          <a:stretch/>
        </p:blipFill>
        <p:spPr>
          <a:xfrm>
            <a:off x="-1588" y="0"/>
            <a:ext cx="9144000" cy="1985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7112" y="952727"/>
            <a:ext cx="4824536" cy="41717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5486"/>
            <a:ext cx="9144000" cy="1674186"/>
          </a:xfrm>
          <a:noFill/>
          <a:ln>
            <a:noFill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id-ID" sz="6600" b="1" dirty="0">
                <a:solidFill>
                  <a:schemeClr val="tx2">
                    <a:lumMod val="75000"/>
                  </a:schemeClr>
                </a:solidFill>
                <a:latin typeface="Disko" panose="02000000000000000000" pitchFamily="2" charset="0"/>
              </a:rPr>
              <a:t>Software as a Service</a:t>
            </a:r>
            <a:br>
              <a:rPr lang="id-ID" sz="6600" b="1" dirty="0">
                <a:solidFill>
                  <a:schemeClr val="tx2">
                    <a:lumMod val="75000"/>
                  </a:schemeClr>
                </a:solidFill>
                <a:latin typeface="Disko" panose="02000000000000000000" pitchFamily="2" charset="0"/>
              </a:rPr>
            </a:br>
            <a:r>
              <a:rPr lang="id-ID" sz="7200" b="1" dirty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rPr>
              <a:t>(SaaS)</a:t>
            </a:r>
            <a:endParaRPr lang="id-ID" sz="4800" b="1" dirty="0">
              <a:solidFill>
                <a:schemeClr val="tx2">
                  <a:lumMod val="7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571750"/>
            <a:ext cx="8229600" cy="216024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id-ID" dirty="0">
                <a:latin typeface="Impress BT" panose="03080802040402020204" pitchFamily="66" charset="0"/>
              </a:rPr>
              <a:t>Layanan Cloud berupa </a:t>
            </a:r>
            <a:r>
              <a:rPr lang="id-ID" dirty="0">
                <a:solidFill>
                  <a:schemeClr val="accent2"/>
                </a:solidFill>
                <a:latin typeface="Impress BT" panose="03080802040402020204" pitchFamily="66" charset="0"/>
              </a:rPr>
              <a:t>software</a:t>
            </a:r>
            <a:r>
              <a:rPr lang="id-ID" dirty="0">
                <a:latin typeface="Impress BT" panose="03080802040402020204" pitchFamily="66" charset="0"/>
              </a:rPr>
              <a:t> untuk pelanggan yang disediakan oleh Cloud Provider</a:t>
            </a:r>
          </a:p>
          <a:p>
            <a:pPr marL="0" indent="0" algn="ctr">
              <a:buNone/>
            </a:pPr>
            <a:endParaRPr lang="id-ID" dirty="0">
              <a:latin typeface="Impress BT" panose="030808020404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04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4700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65 -0.02161 L 1.66545 -0.0154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31" y="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641" y="1203598"/>
            <a:ext cx="4220141" cy="1724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1801" y="1736510"/>
            <a:ext cx="4938541" cy="2740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id-ID" dirty="0"/>
              <a:t>CONTOH SaaS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>
                <a:latin typeface="Impress BT" panose="03080802040402020204" pitchFamily="66" charset="0"/>
              </a:rPr>
              <a:t>1. Layanan Produktivitas</a:t>
            </a:r>
          </a:p>
          <a:p>
            <a:r>
              <a:rPr lang="id-ID" dirty="0">
                <a:latin typeface="Impress BT" panose="03080802040402020204" pitchFamily="66" charset="0"/>
              </a:rPr>
              <a:t>Office 365</a:t>
            </a:r>
          </a:p>
          <a:p>
            <a:r>
              <a:rPr lang="id-ID" dirty="0">
                <a:latin typeface="Impress BT" panose="03080802040402020204" pitchFamily="66" charset="0"/>
              </a:rPr>
              <a:t>GoogleDocs</a:t>
            </a:r>
          </a:p>
          <a:p>
            <a:r>
              <a:rPr lang="id-ID" dirty="0">
                <a:latin typeface="Impress BT" panose="03080802040402020204" pitchFamily="66" charset="0"/>
              </a:rPr>
              <a:t>Adobe Creative Cloud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390" y="3020314"/>
            <a:ext cx="2633078" cy="1352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594" y="4462171"/>
            <a:ext cx="7365714" cy="68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608" y="-656851"/>
            <a:ext cx="10857133" cy="75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4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34568E-6 L 1.61753 -0.0058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868" y="-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id-ID" dirty="0"/>
              <a:t>CONTOH SaaS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>
                <a:latin typeface="Impress BT" panose="03080802040402020204" pitchFamily="66" charset="0"/>
              </a:rPr>
              <a:t>2. Layanan Email:</a:t>
            </a:r>
          </a:p>
          <a:p>
            <a:r>
              <a:rPr lang="id-ID" dirty="0">
                <a:latin typeface="Impress BT" panose="03080802040402020204" pitchFamily="66" charset="0"/>
              </a:rPr>
              <a:t>Gmail</a:t>
            </a:r>
          </a:p>
          <a:p>
            <a:r>
              <a:rPr lang="id-ID" dirty="0">
                <a:latin typeface="Impress BT" panose="03080802040402020204" pitchFamily="66" charset="0"/>
              </a:rPr>
              <a:t>Yahoomail</a:t>
            </a:r>
          </a:p>
          <a:p>
            <a:r>
              <a:rPr lang="id-ID" dirty="0">
                <a:latin typeface="Impress BT" panose="03080802040402020204" pitchFamily="66" charset="0"/>
              </a:rPr>
              <a:t>Livemail</a:t>
            </a:r>
          </a:p>
          <a:p>
            <a:r>
              <a:rPr lang="id-ID" dirty="0">
                <a:latin typeface="Impress BT" panose="03080802040402020204" pitchFamily="66" charset="0"/>
              </a:rPr>
              <a:t>dsb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1" y="1275607"/>
            <a:ext cx="5137745" cy="346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1801" y="1736510"/>
            <a:ext cx="4938541" cy="2740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608" y="-656851"/>
            <a:ext cx="10857133" cy="75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1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34568E-6 L 1.61753 -0.0058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868" y="-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id-ID" dirty="0"/>
              <a:t>CONTOH SaaS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>
                <a:latin typeface="Impress BT" panose="03080802040402020204" pitchFamily="66" charset="0"/>
              </a:rPr>
              <a:t>3. Layanan Sosial Network:</a:t>
            </a:r>
          </a:p>
          <a:p>
            <a:r>
              <a:rPr lang="id-ID" dirty="0">
                <a:latin typeface="Impress BT" panose="03080802040402020204" pitchFamily="66" charset="0"/>
              </a:rPr>
              <a:t>Facebook</a:t>
            </a:r>
          </a:p>
          <a:p>
            <a:r>
              <a:rPr lang="id-ID" dirty="0">
                <a:latin typeface="Impress BT" panose="03080802040402020204" pitchFamily="66" charset="0"/>
              </a:rPr>
              <a:t>Twitter</a:t>
            </a:r>
          </a:p>
          <a:p>
            <a:r>
              <a:rPr lang="id-ID" dirty="0">
                <a:latin typeface="Impress BT" panose="03080802040402020204" pitchFamily="66" charset="0"/>
              </a:rPr>
              <a:t>Path</a:t>
            </a:r>
          </a:p>
          <a:p>
            <a:r>
              <a:rPr lang="id-ID" dirty="0">
                <a:latin typeface="Impress BT" panose="03080802040402020204" pitchFamily="66" charset="0"/>
              </a:rPr>
              <a:t>dsb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404" y="1707654"/>
            <a:ext cx="5684056" cy="3427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1801" y="1736510"/>
            <a:ext cx="4938541" cy="2740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608" y="-656851"/>
            <a:ext cx="10857133" cy="75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6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34568E-6 L 1.61753 -0.0058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868" y="-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608" y="-656851"/>
            <a:ext cx="10857133" cy="7527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>
                <a:solidFill>
                  <a:srgbClr val="FF0000"/>
                </a:solidFill>
                <a:latin typeface="Impress BT" panose="03080802040402020204" pitchFamily="66" charset="0"/>
              </a:rPr>
              <a:t>Keuntungan</a:t>
            </a:r>
            <a:r>
              <a:rPr lang="id-ID" dirty="0">
                <a:latin typeface="Impress BT" panose="03080802040402020204" pitchFamily="66" charset="0"/>
              </a:rPr>
              <a:t> SaaS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d-ID" dirty="0">
                <a:latin typeface="Impress BT" panose="03080802040402020204" pitchFamily="66" charset="0"/>
              </a:rPr>
              <a:t>Tidak membutuhkan lisensi software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d-ID" dirty="0">
                <a:latin typeface="Impress BT" panose="03080802040402020204" pitchFamily="66" charset="0"/>
              </a:rPr>
              <a:t>Hanya tinggal berlangganan dan membayar ke cloud provider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1801" y="1736510"/>
            <a:ext cx="4938541" cy="274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7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34568E-6 L 1.61753 -0.0058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868" y="-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339502"/>
            <a:ext cx="8326318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400" dirty="0">
                <a:solidFill>
                  <a:schemeClr val="bg1"/>
                </a:solidFill>
                <a:latin typeface="Impress BT" panose="03080802040402020204" pitchFamily="66" charset="0"/>
              </a:rPr>
              <a:t>CLOUD COMPUTING (CC) </a:t>
            </a:r>
          </a:p>
          <a:p>
            <a:r>
              <a:rPr lang="id-ID" sz="2800" dirty="0">
                <a:latin typeface="Impress BT" panose="03080802040402020204" pitchFamily="66" charset="0"/>
              </a:rPr>
              <a:t>Merupakan gabungan pemanfaatan teknologi komputer</a:t>
            </a:r>
          </a:p>
          <a:p>
            <a:r>
              <a:rPr lang="id-ID" sz="2800" dirty="0">
                <a:latin typeface="Impress BT" panose="03080802040402020204" pitchFamily="66" charset="0"/>
              </a:rPr>
              <a:t>Dengan pemanfaatan berbasis Internet</a:t>
            </a:r>
          </a:p>
          <a:p>
            <a:endParaRPr lang="id-ID" sz="2800" dirty="0">
              <a:latin typeface="Impress BT" panose="03080802040402020204" pitchFamily="66" charset="0"/>
            </a:endParaRPr>
          </a:p>
          <a:p>
            <a:r>
              <a:rPr lang="id-ID" sz="2800" dirty="0">
                <a:latin typeface="Impress BT" panose="03080802040402020204" pitchFamily="66" charset="0"/>
              </a:rPr>
              <a:t>Komputasi dapat berarti Teknologi Komputer yang </a:t>
            </a:r>
          </a:p>
          <a:p>
            <a:r>
              <a:rPr lang="id-ID" sz="2800" dirty="0">
                <a:latin typeface="Impress BT" panose="03080802040402020204" pitchFamily="66" charset="0"/>
              </a:rPr>
              <a:t>Memiliki </a:t>
            </a:r>
            <a:r>
              <a:rPr lang="id-ID" sz="2800" dirty="0" err="1">
                <a:latin typeface="Impress BT" panose="03080802040402020204" pitchFamily="66" charset="0"/>
              </a:rPr>
              <a:t>software</a:t>
            </a:r>
            <a:r>
              <a:rPr lang="id-ID" sz="2800" dirty="0">
                <a:latin typeface="Impress BT" panose="03080802040402020204" pitchFamily="66" charset="0"/>
              </a:rPr>
              <a:t>, </a:t>
            </a:r>
            <a:r>
              <a:rPr lang="id-ID" sz="2800" dirty="0" err="1">
                <a:latin typeface="Impress BT" panose="03080802040402020204" pitchFamily="66" charset="0"/>
              </a:rPr>
              <a:t>harddisk</a:t>
            </a:r>
            <a:r>
              <a:rPr lang="id-ID" sz="2800" dirty="0">
                <a:latin typeface="Impress BT" panose="03080802040402020204" pitchFamily="66" charset="0"/>
              </a:rPr>
              <a:t>, dan kebutuhan yang lain</a:t>
            </a:r>
          </a:p>
          <a:p>
            <a:endParaRPr lang="id-ID" sz="2800" dirty="0">
              <a:latin typeface="Impress BT" panose="030808020404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91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41480"/>
            <a:ext cx="8928992" cy="1674186"/>
          </a:xfrm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id-ID" b="1" dirty="0">
                <a:solidFill>
                  <a:schemeClr val="accent5"/>
                </a:solidFill>
                <a:latin typeface="Disko" panose="02000000000000000000" pitchFamily="2" charset="0"/>
              </a:rPr>
              <a:t>Platform as a Service</a:t>
            </a:r>
            <a:br>
              <a:rPr lang="id-ID" sz="3200" b="1" dirty="0">
                <a:solidFill>
                  <a:schemeClr val="accent5"/>
                </a:solidFill>
                <a:latin typeface="Arial Black" pitchFamily="34" charset="0"/>
              </a:rPr>
            </a:br>
            <a:r>
              <a:rPr lang="id-ID" sz="4800" b="1" dirty="0">
                <a:solidFill>
                  <a:schemeClr val="accent5"/>
                </a:solidFill>
                <a:latin typeface="Arial Black" pitchFamily="34" charset="0"/>
              </a:rPr>
              <a:t>(PaaS)</a:t>
            </a:r>
            <a:endParaRPr lang="id-ID" sz="3200" b="1" dirty="0">
              <a:solidFill>
                <a:schemeClr val="accent5"/>
              </a:solidFill>
              <a:latin typeface="Arial Black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139702"/>
            <a:ext cx="8229600" cy="26462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d-ID" sz="2000" dirty="0">
                <a:latin typeface="Impress BT" panose="03080802040402020204" pitchFamily="66" charset="0"/>
              </a:rPr>
              <a:t>Layanan Cloud berupa seperangkat platform yang merupakan gabungan dari database, file system, web server, network dan peralatan lainnya.</a:t>
            </a:r>
          </a:p>
          <a:p>
            <a:pPr marL="0" indent="0">
              <a:buNone/>
            </a:pPr>
            <a:endParaRPr lang="id-ID" sz="2000" dirty="0">
              <a:latin typeface="Impress BT" panose="03080802040402020204" pitchFamily="66" charset="0"/>
            </a:endParaRPr>
          </a:p>
          <a:p>
            <a:pPr marL="0" indent="0">
              <a:buNone/>
            </a:pPr>
            <a:r>
              <a:rPr lang="id-ID" sz="2000" dirty="0">
                <a:latin typeface="Impress BT" panose="03080802040402020204" pitchFamily="66" charset="0"/>
              </a:rPr>
              <a:t>Seperti kita menyewa sebuah kamar hotel, kita dapat menikmati semua pelayanan, dan tidur di kamar yang disewa tanpa perlu mempedulikan bagaimana perawatan dan lingkungan kamarnya.</a:t>
            </a:r>
          </a:p>
          <a:p>
            <a:pPr marL="0" indent="0">
              <a:buNone/>
            </a:pPr>
            <a:endParaRPr lang="id-ID" sz="2000" dirty="0">
              <a:latin typeface="Impress BT" panose="030808020404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860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7112" y="267817"/>
            <a:ext cx="5616624" cy="4856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05979"/>
            <a:ext cx="8640960" cy="857250"/>
          </a:xfrm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id-ID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PaaS umumnya memiliki infrastruktur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d-ID" dirty="0">
                <a:latin typeface="Impress BT" panose="03080802040402020204" pitchFamily="66" charset="0"/>
              </a:rPr>
              <a:t>Alat pengembangan berbasis Browser Internet</a:t>
            </a:r>
          </a:p>
          <a:p>
            <a:r>
              <a:rPr lang="id-ID" dirty="0">
                <a:latin typeface="Impress BT" panose="03080802040402020204" pitchFamily="66" charset="0"/>
              </a:rPr>
              <a:t>Skalabilitas, Access Control, Security dan web service lainnya</a:t>
            </a:r>
          </a:p>
          <a:p>
            <a:r>
              <a:rPr lang="id-ID" dirty="0">
                <a:latin typeface="Impress BT" panose="03080802040402020204" pitchFamily="66" charset="0"/>
              </a:rPr>
              <a:t>Integrasi yang mudah dengan aplikasi lain selama platform yang sama</a:t>
            </a:r>
          </a:p>
          <a:p>
            <a:r>
              <a:rPr lang="id-ID" dirty="0">
                <a:latin typeface="Impress BT" panose="03080802040402020204" pitchFamily="66" charset="0"/>
              </a:rPr>
              <a:t>Tersedia connector untuk terhubung dengan sistem diluar cloud</a:t>
            </a:r>
          </a:p>
        </p:txBody>
      </p:sp>
    </p:spTree>
    <p:extLst>
      <p:ext uri="{BB962C8B-B14F-4D97-AF65-F5344CB8AC3E}">
        <p14:creationId xmlns:p14="http://schemas.microsoft.com/office/powerpoint/2010/main" val="257818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4700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65 -0.02161 L 1.66545 -0.0154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31" y="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327" y="1756259"/>
            <a:ext cx="4011874" cy="2106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009" y="3231394"/>
            <a:ext cx="4713410" cy="154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03798"/>
            <a:ext cx="2684106" cy="209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9160" y="1152153"/>
            <a:ext cx="5418714" cy="33144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id-ID" dirty="0">
                <a:latin typeface="Impress BT" panose="03080802040402020204" pitchFamily="66" charset="0"/>
              </a:rPr>
              <a:t>Contoh PaaS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>
                <a:latin typeface="Impress BT" panose="03080802040402020204" pitchFamily="66" charset="0"/>
              </a:rPr>
              <a:t>Amazon Web Service</a:t>
            </a:r>
          </a:p>
          <a:p>
            <a:r>
              <a:rPr lang="id-ID" dirty="0">
                <a:latin typeface="Impress BT" panose="03080802040402020204" pitchFamily="66" charset="0"/>
              </a:rPr>
              <a:t>Windows Azure</a:t>
            </a:r>
          </a:p>
          <a:p>
            <a:r>
              <a:rPr lang="id-ID" dirty="0">
                <a:latin typeface="Impress BT" panose="03080802040402020204" pitchFamily="66" charset="0"/>
              </a:rPr>
              <a:t>Google App Engine</a:t>
            </a:r>
          </a:p>
          <a:p>
            <a:pPr marL="0" indent="0">
              <a:buNone/>
            </a:pPr>
            <a:endParaRPr lang="id-ID" dirty="0">
              <a:latin typeface="Impress BT" panose="030808020404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98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88889E-6 3.7037E-6 L 1.70382 -0.0043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191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9160" y="1152153"/>
            <a:ext cx="5418714" cy="33144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id-ID" dirty="0">
                <a:solidFill>
                  <a:schemeClr val="accent2"/>
                </a:solidFill>
                <a:latin typeface="Impress BT" panose="03080802040402020204" pitchFamily="66" charset="0"/>
              </a:rPr>
              <a:t>Keuntungan dari Paas </a:t>
            </a:r>
            <a:r>
              <a:rPr lang="id-ID" dirty="0">
                <a:latin typeface="Impress BT" panose="03080802040402020204" pitchFamily="66" charset="0"/>
              </a:rPr>
              <a:t>:</a:t>
            </a:r>
          </a:p>
          <a:p>
            <a:pPr marL="0" indent="0" algn="ctr">
              <a:buNone/>
            </a:pPr>
            <a:r>
              <a:rPr lang="id-ID" dirty="0">
                <a:latin typeface="Impress BT" panose="03080802040402020204" pitchFamily="66" charset="0"/>
              </a:rPr>
              <a:t>pengembang / developer dapat fokus pada aplikasi yang sedang dikembangkan tanpa harus memikirkan </a:t>
            </a:r>
            <a:r>
              <a:rPr lang="id-ID" dirty="0">
                <a:solidFill>
                  <a:schemeClr val="accent2"/>
                </a:solidFill>
                <a:latin typeface="Impress BT" panose="03080802040402020204" pitchFamily="66" charset="0"/>
              </a:rPr>
              <a:t>“rumah” </a:t>
            </a:r>
            <a:r>
              <a:rPr lang="id-ID" dirty="0">
                <a:latin typeface="Impress BT" panose="03080802040402020204" pitchFamily="66" charset="0"/>
              </a:rPr>
              <a:t>untuk aplikasi, karena hal tersebut sudah menjadi tanggung jawab cloud provider</a:t>
            </a:r>
          </a:p>
        </p:txBody>
      </p:sp>
    </p:spTree>
    <p:extLst>
      <p:ext uri="{BB962C8B-B14F-4D97-AF65-F5344CB8AC3E}">
        <p14:creationId xmlns:p14="http://schemas.microsoft.com/office/powerpoint/2010/main" val="64916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88889E-6 3.7037E-6 L 1.70382 -0.0043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191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470"/>
            <a:ext cx="9144000" cy="1674186"/>
          </a:xfrm>
          <a:noFill/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id-ID" sz="5400" b="1" dirty="0">
                <a:solidFill>
                  <a:schemeClr val="accent4">
                    <a:lumMod val="75000"/>
                  </a:schemeClr>
                </a:solidFill>
                <a:latin typeface="Disko" panose="02000000000000000000" pitchFamily="2" charset="0"/>
              </a:rPr>
              <a:t>Infrastructure as a Service</a:t>
            </a:r>
            <a:br>
              <a:rPr lang="id-ID" sz="5400" b="1" dirty="0">
                <a:solidFill>
                  <a:schemeClr val="accent4">
                    <a:lumMod val="75000"/>
                  </a:schemeClr>
                </a:solidFill>
                <a:latin typeface="Disko" panose="02000000000000000000" pitchFamily="2" charset="0"/>
              </a:rPr>
            </a:br>
            <a:r>
              <a:rPr lang="id-ID" sz="5400" b="1" dirty="0">
                <a:solidFill>
                  <a:schemeClr val="accent4">
                    <a:lumMod val="75000"/>
                  </a:schemeClr>
                </a:solidFill>
                <a:latin typeface="Arial Black" pitchFamily="34" charset="0"/>
              </a:rPr>
              <a:t>(IaaS)</a:t>
            </a:r>
            <a:endParaRPr lang="id-ID" sz="3600" b="1" dirty="0">
              <a:solidFill>
                <a:schemeClr val="accent4">
                  <a:lumMod val="7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085696"/>
            <a:ext cx="8712968" cy="297033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id-ID" sz="2400" dirty="0">
                <a:latin typeface="Impress BT" panose="03080802040402020204" pitchFamily="66" charset="0"/>
              </a:rPr>
              <a:t>Layanan Cloud berupa seperangkat Infrastructure TI yang berupa unit komputasi, storage, memory, network, dsb.</a:t>
            </a:r>
          </a:p>
          <a:p>
            <a:pPr marL="0" indent="0" algn="ctr">
              <a:buNone/>
            </a:pPr>
            <a:r>
              <a:rPr lang="id-ID" sz="2400" dirty="0">
                <a:latin typeface="Impress BT" panose="03080802040402020204" pitchFamily="66" charset="0"/>
              </a:rPr>
              <a:t>Kita dapat mendefinisikan seberapa besar CPU, penyimpanan data, memory /RAM, bandwidth dan konfigurasi lainnya yang akan disewa.</a:t>
            </a:r>
          </a:p>
          <a:p>
            <a:pPr marL="0" indent="0" algn="ctr">
              <a:buNone/>
            </a:pPr>
            <a:r>
              <a:rPr lang="id-ID" sz="2400" dirty="0">
                <a:latin typeface="Impress BT" panose="03080802040402020204" pitchFamily="66" charset="0"/>
              </a:rPr>
              <a:t>Dapat dianalogikan seperti menyewa komputer kosong.</a:t>
            </a:r>
          </a:p>
          <a:p>
            <a:pPr marL="0" indent="0" algn="ctr">
              <a:buNone/>
            </a:pPr>
            <a:r>
              <a:rPr lang="id-ID" sz="2400" dirty="0">
                <a:latin typeface="Impress BT" panose="03080802040402020204" pitchFamily="66" charset="0"/>
              </a:rPr>
              <a:t>Kita sendiri yang mengatur dan mengisi aplikasinya.</a:t>
            </a:r>
          </a:p>
        </p:txBody>
      </p:sp>
    </p:spTree>
    <p:extLst>
      <p:ext uri="{BB962C8B-B14F-4D97-AF65-F5344CB8AC3E}">
        <p14:creationId xmlns:p14="http://schemas.microsoft.com/office/powerpoint/2010/main" val="1218226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d-ID" sz="4800" dirty="0">
                <a:latin typeface="Impress BT" panose="03080802040402020204" pitchFamily="66" charset="0"/>
              </a:rPr>
              <a:t>Contoh IaaS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>
                <a:latin typeface="Impress BT" panose="03080802040402020204" pitchFamily="66" charset="0"/>
              </a:rPr>
              <a:t>Amazon EC2</a:t>
            </a:r>
          </a:p>
          <a:p>
            <a:r>
              <a:rPr lang="id-ID" dirty="0">
                <a:latin typeface="Impress BT" panose="03080802040402020204" pitchFamily="66" charset="0"/>
              </a:rPr>
              <a:t>Racspace Cloud</a:t>
            </a:r>
          </a:p>
          <a:p>
            <a:r>
              <a:rPr lang="id-ID" dirty="0">
                <a:latin typeface="Impress BT" panose="03080802040402020204" pitchFamily="66" charset="0"/>
              </a:rPr>
              <a:t>Windows Azure,</a:t>
            </a:r>
          </a:p>
          <a:p>
            <a:r>
              <a:rPr lang="id-ID" dirty="0">
                <a:latin typeface="Impress BT" panose="03080802040402020204" pitchFamily="66" charset="0"/>
              </a:rPr>
              <a:t>Dsb.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178" y="1221600"/>
            <a:ext cx="2952328" cy="2214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457" y="3422998"/>
            <a:ext cx="6120680" cy="1342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163" y="2048805"/>
            <a:ext cx="1849388" cy="1387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549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id-ID" dirty="0">
                <a:latin typeface="Impress BT" panose="03080802040402020204" pitchFamily="66" charset="0"/>
              </a:rPr>
              <a:t>IaaS umumnya memiliki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7518"/>
            <a:ext cx="8229600" cy="3394472"/>
          </a:xfrm>
        </p:spPr>
        <p:txBody>
          <a:bodyPr>
            <a:normAutofit fontScale="85000" lnSpcReduction="20000"/>
          </a:bodyPr>
          <a:lstStyle/>
          <a:p>
            <a:r>
              <a:rPr lang="id-ID" dirty="0">
                <a:latin typeface="Impress BT" panose="03080802040402020204" pitchFamily="66" charset="0"/>
              </a:rPr>
              <a:t>Memiliki pilihan virtual machine yang beragam, baik yang kosong, memiliki OS terinstal, maupun sudah terisi beberapa aplikasi penting</a:t>
            </a:r>
          </a:p>
          <a:p>
            <a:r>
              <a:rPr lang="id-ID" dirty="0">
                <a:latin typeface="Impress BT" panose="03080802040402020204" pitchFamily="66" charset="0"/>
              </a:rPr>
              <a:t>Kemampuan untuk meningkatkan computing baik secara manual atau otomatis</a:t>
            </a:r>
          </a:p>
          <a:p>
            <a:r>
              <a:rPr lang="id-ID" dirty="0">
                <a:latin typeface="Impress BT" panose="03080802040402020204" pitchFamily="66" charset="0"/>
              </a:rPr>
              <a:t>Terdapat tools untuk memproses banyak data maupun memproses aplikasi perhitungan yang rumit</a:t>
            </a:r>
          </a:p>
          <a:p>
            <a:r>
              <a:rPr lang="id-ID" dirty="0">
                <a:latin typeface="Impress BT" panose="03080802040402020204" pitchFamily="66" charset="0"/>
              </a:rPr>
              <a:t>Dapat menyimpan data pada beberapa lokasi geografis fisik</a:t>
            </a:r>
          </a:p>
        </p:txBody>
      </p:sp>
    </p:spTree>
    <p:extLst>
      <p:ext uri="{BB962C8B-B14F-4D97-AF65-F5344CB8AC3E}">
        <p14:creationId xmlns:p14="http://schemas.microsoft.com/office/powerpoint/2010/main" val="2215585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d-ID" sz="3600" dirty="0">
                <a:solidFill>
                  <a:srgbClr val="7030A0"/>
                </a:solidFill>
                <a:latin typeface="Impress BT" panose="03080802040402020204" pitchFamily="66" charset="0"/>
              </a:rPr>
              <a:t>Keuntungan IaaS :</a:t>
            </a:r>
          </a:p>
          <a:p>
            <a:pPr marL="0" indent="0">
              <a:buNone/>
            </a:pPr>
            <a:r>
              <a:rPr lang="id-ID" sz="3600" dirty="0">
                <a:latin typeface="Impress BT" panose="03080802040402020204" pitchFamily="66" charset="0"/>
              </a:rPr>
              <a:t>Anda tidak perlu membeli komputer fisik, dan konfigurasi komputer virtual tersebut dapat diubah dengan mudah</a:t>
            </a:r>
          </a:p>
        </p:txBody>
      </p:sp>
    </p:spTree>
    <p:extLst>
      <p:ext uri="{BB962C8B-B14F-4D97-AF65-F5344CB8AC3E}">
        <p14:creationId xmlns:p14="http://schemas.microsoft.com/office/powerpoint/2010/main" val="3718704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18A02-665F-86B1-EACB-2651DDC07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37E8C6-B3F7-7CB8-3BB3-CB5088534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" y="9483"/>
            <a:ext cx="7928532" cy="5145923"/>
          </a:xfrm>
        </p:spPr>
      </p:pic>
    </p:spTree>
    <p:extLst>
      <p:ext uri="{BB962C8B-B14F-4D97-AF65-F5344CB8AC3E}">
        <p14:creationId xmlns:p14="http://schemas.microsoft.com/office/powerpoint/2010/main" val="2228658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D0CA-FA1D-33DD-C5B1-F5D616AB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DEF67-3914-7B67-785F-5246897BF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C4163-44E5-5ED1-2B0F-2781B8D08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6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695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520" y="1131589"/>
            <a:ext cx="742523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400" b="1" dirty="0">
                <a:ln w="31550" cmpd="sng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Impress BT" panose="03080802040402020204" pitchFamily="66" charset="0"/>
              </a:rPr>
              <a:t>CLOUD COMPUTING (CC) </a:t>
            </a:r>
          </a:p>
          <a:p>
            <a:r>
              <a:rPr lang="id-ID" sz="2800" dirty="0">
                <a:latin typeface="Impress BT" panose="03080802040402020204" pitchFamily="66" charset="0"/>
              </a:rPr>
              <a:t>Adalah teknologi yang memungkinkan pengguna</a:t>
            </a:r>
          </a:p>
          <a:p>
            <a:r>
              <a:rPr lang="id-ID" sz="2800" dirty="0">
                <a:latin typeface="Impress BT" panose="03080802040402020204" pitchFamily="66" charset="0"/>
              </a:rPr>
              <a:t>Melakukan kegiatan komputasi  </a:t>
            </a:r>
          </a:p>
          <a:p>
            <a:r>
              <a:rPr lang="id-ID" sz="2800" dirty="0">
                <a:latin typeface="Impress BT" panose="03080802040402020204" pitchFamily="66" charset="0"/>
              </a:rPr>
              <a:t>(Menyimpan, dan mengakses data serta program)</a:t>
            </a:r>
          </a:p>
          <a:p>
            <a:r>
              <a:rPr lang="id-ID" sz="2800" dirty="0">
                <a:latin typeface="Impress BT" panose="03080802040402020204" pitchFamily="66" charset="0"/>
              </a:rPr>
              <a:t>Di dalam Internet.</a:t>
            </a:r>
          </a:p>
        </p:txBody>
      </p:sp>
    </p:spTree>
    <p:extLst>
      <p:ext uri="{BB962C8B-B14F-4D97-AF65-F5344CB8AC3E}">
        <p14:creationId xmlns:p14="http://schemas.microsoft.com/office/powerpoint/2010/main" val="429025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6.16903E-9 L 0 -0.512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480"/>
            <a:ext cx="7539288" cy="4792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1661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002532"/>
            <a:ext cx="8928992" cy="857250"/>
          </a:xfrm>
        </p:spPr>
        <p:txBody>
          <a:bodyPr>
            <a:noAutofit/>
          </a:bodyPr>
          <a:lstStyle/>
          <a:p>
            <a:r>
              <a:rPr lang="id-ID" sz="8800" b="1" dirty="0">
                <a:solidFill>
                  <a:schemeClr val="tx2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sko" panose="02000000000000000000" pitchFamily="2" charset="0"/>
              </a:rPr>
              <a:t>PENGELOMPOKAN</a:t>
            </a:r>
            <a:r>
              <a:rPr lang="id-ID" sz="11500" b="1" dirty="0">
                <a:solidFill>
                  <a:schemeClr val="tx2">
                    <a:lumMod val="75000"/>
                  </a:schemeClr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sko" panose="02000000000000000000" pitchFamily="2" charset="0"/>
              </a:rPr>
              <a:t>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339173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id-ID" sz="6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Impress BT" panose="03080802040402020204" pitchFamily="66" charset="0"/>
              </a:rPr>
              <a:t>PUBLIC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75606"/>
            <a:ext cx="8229600" cy="3394472"/>
          </a:xfrm>
        </p:spPr>
        <p:txBody>
          <a:bodyPr>
            <a:normAutofit fontScale="85000" lnSpcReduction="20000"/>
          </a:bodyPr>
          <a:lstStyle/>
          <a:p>
            <a:r>
              <a:rPr lang="id-ID" dirty="0">
                <a:latin typeface="Impress BT" panose="03080802040402020204" pitchFamily="66" charset="0"/>
              </a:rPr>
              <a:t>Layanan Cloud Computing yang disediakan untuk masyarakat umum</a:t>
            </a:r>
          </a:p>
          <a:p>
            <a:r>
              <a:rPr lang="id-ID" dirty="0">
                <a:latin typeface="Impress BT" panose="03080802040402020204" pitchFamily="66" charset="0"/>
              </a:rPr>
              <a:t>Pengguna langsung mendaftar / membayar dan menikmati layanan yang ada</a:t>
            </a:r>
          </a:p>
          <a:p>
            <a:r>
              <a:rPr lang="id-ID" dirty="0">
                <a:latin typeface="Impress BT" panose="03080802040402020204" pitchFamily="66" charset="0"/>
              </a:rPr>
              <a:t>Public Cloud ada yang gratis ada yang bayar</a:t>
            </a:r>
          </a:p>
          <a:p>
            <a:r>
              <a:rPr lang="id-ID" dirty="0">
                <a:latin typeface="Impress BT" panose="03080802040402020204" pitchFamily="66" charset="0"/>
              </a:rPr>
              <a:t>Public Cloud gratis : Windows Live, Google Drive, Facebook, Twitter</a:t>
            </a:r>
          </a:p>
          <a:p>
            <a:r>
              <a:rPr lang="id-ID" dirty="0">
                <a:latin typeface="Impress BT" panose="03080802040402020204" pitchFamily="66" charset="0"/>
              </a:rPr>
              <a:t>Public Cloud bayar : Office365, Adobe Creative Cloud, SalesForce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10248" y="-66883"/>
            <a:ext cx="2067552" cy="15841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8660" y="27189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2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id-ID" sz="6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Impress BT" panose="03080802040402020204" pitchFamily="66" charset="0"/>
              </a:rPr>
              <a:t>PUBLIC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d-ID" dirty="0">
                <a:latin typeface="Impress BT" panose="03080802040402020204" pitchFamily="66" charset="0"/>
              </a:rPr>
              <a:t>Keuntungan :</a:t>
            </a:r>
          </a:p>
          <a:p>
            <a:pPr lvl="1"/>
            <a:r>
              <a:rPr lang="id-ID" dirty="0">
                <a:latin typeface="Impress BT" panose="03080802040402020204" pitchFamily="66" charset="0"/>
              </a:rPr>
              <a:t>Tidak perlu investasi dan maintenance infrastruktur</a:t>
            </a:r>
          </a:p>
          <a:p>
            <a:pPr lvl="1"/>
            <a:r>
              <a:rPr lang="id-ID" dirty="0">
                <a:latin typeface="Impress BT" panose="03080802040402020204" pitchFamily="66" charset="0"/>
              </a:rPr>
              <a:t>Tinggal pakai / bayar</a:t>
            </a:r>
          </a:p>
          <a:p>
            <a:r>
              <a:rPr lang="id-ID" dirty="0">
                <a:latin typeface="Impress BT" panose="03080802040402020204" pitchFamily="66" charset="0"/>
              </a:rPr>
              <a:t>Kerugian :</a:t>
            </a:r>
          </a:p>
          <a:p>
            <a:pPr lvl="1"/>
            <a:r>
              <a:rPr lang="id-ID" dirty="0">
                <a:latin typeface="Impress BT" panose="03080802040402020204" pitchFamily="66" charset="0"/>
              </a:rPr>
              <a:t>Tergantung dengan kualitas layanan internet yang kita pakai</a:t>
            </a:r>
          </a:p>
          <a:p>
            <a:pPr lvl="1"/>
            <a:r>
              <a:rPr lang="id-ID" dirty="0">
                <a:latin typeface="Impress BT" panose="03080802040402020204" pitchFamily="66" charset="0"/>
              </a:rPr>
              <a:t>Tidak semua provider menjamin keamanan data kita</a:t>
            </a:r>
          </a:p>
          <a:p>
            <a:pPr lvl="1"/>
            <a:endParaRPr lang="id-ID" dirty="0">
              <a:latin typeface="Impress BT" panose="030808020404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7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id-ID" sz="6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Impress BT" panose="03080802040402020204" pitchFamily="66" charset="0"/>
              </a:rPr>
              <a:t>PRIVATE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id-ID" sz="2000" dirty="0">
                <a:latin typeface="Impress BT" panose="03080802040402020204" pitchFamily="66" charset="0"/>
              </a:rPr>
              <a:t>Layanan Cloud Computing yang disediakan untuk memenuhi kebutuhan internal dari organisasi / perusahaan</a:t>
            </a:r>
          </a:p>
          <a:p>
            <a:r>
              <a:rPr lang="id-ID" sz="2000" dirty="0">
                <a:latin typeface="Impress BT" panose="03080802040402020204" pitchFamily="66" charset="0"/>
              </a:rPr>
              <a:t>Departemen IT akan berperan sebagai service provider, dan departemen lain sebagai user</a:t>
            </a:r>
          </a:p>
          <a:p>
            <a:r>
              <a:rPr lang="id-ID" sz="2000" dirty="0">
                <a:latin typeface="Impress BT" panose="03080802040402020204" pitchFamily="66" charset="0"/>
              </a:rPr>
              <a:t>Contoh layanannya :</a:t>
            </a:r>
          </a:p>
          <a:p>
            <a:pPr lvl="1"/>
            <a:r>
              <a:rPr lang="id-ID" sz="2000" dirty="0">
                <a:latin typeface="Impress BT" panose="03080802040402020204" pitchFamily="66" charset="0"/>
              </a:rPr>
              <a:t>SaaS : Web Application Internal, Sharepoint, Mail server, Database server untuk internal</a:t>
            </a:r>
          </a:p>
          <a:p>
            <a:pPr lvl="1"/>
            <a:r>
              <a:rPr lang="id-ID" sz="2000" dirty="0">
                <a:latin typeface="Impress BT" panose="03080802040402020204" pitchFamily="66" charset="0"/>
              </a:rPr>
              <a:t>PaaS : Sistem Operasi + Webserver + Framework + Database untuk internal</a:t>
            </a:r>
          </a:p>
          <a:p>
            <a:pPr lvl="1"/>
            <a:r>
              <a:rPr lang="id-ID" sz="2000" dirty="0">
                <a:latin typeface="Impress BT" panose="03080802040402020204" pitchFamily="66" charset="0"/>
              </a:rPr>
              <a:t>IaaS : Virtual Machine yang bisa di request sesuai kebutuhan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10248" y="-66883"/>
            <a:ext cx="2067552" cy="15841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8660" y="27189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519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id-ID" sz="6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Impress BT" panose="03080802040402020204" pitchFamily="66" charset="0"/>
              </a:rPr>
              <a:t>PRIVATE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d-ID" dirty="0">
                <a:latin typeface="Impress BT" panose="03080802040402020204" pitchFamily="66" charset="0"/>
              </a:rPr>
              <a:t>Keuntungan :</a:t>
            </a:r>
          </a:p>
          <a:p>
            <a:pPr lvl="1"/>
            <a:r>
              <a:rPr lang="id-ID" dirty="0">
                <a:latin typeface="Impress BT" panose="03080802040402020204" pitchFamily="66" charset="0"/>
              </a:rPr>
              <a:t>Keamanan data terjamin karena dikelola sendiri</a:t>
            </a:r>
          </a:p>
          <a:p>
            <a:pPr lvl="1"/>
            <a:r>
              <a:rPr lang="id-ID" dirty="0">
                <a:latin typeface="Impress BT" panose="03080802040402020204" pitchFamily="66" charset="0"/>
              </a:rPr>
              <a:t>Hemat bandwidth ketika layanan diakses hanya dari jaringan internal</a:t>
            </a:r>
          </a:p>
          <a:p>
            <a:pPr lvl="1"/>
            <a:r>
              <a:rPr lang="id-ID" dirty="0">
                <a:latin typeface="Impress BT" panose="03080802040402020204" pitchFamily="66" charset="0"/>
              </a:rPr>
              <a:t>Proses bisnis tidak tergantung pada koneksi internet tapi koneksi intranet</a:t>
            </a:r>
          </a:p>
          <a:p>
            <a:r>
              <a:rPr lang="id-ID" dirty="0">
                <a:latin typeface="Impress BT" panose="03080802040402020204" pitchFamily="66" charset="0"/>
              </a:rPr>
              <a:t>Kerugian :</a:t>
            </a:r>
          </a:p>
          <a:p>
            <a:pPr lvl="1"/>
            <a:r>
              <a:rPr lang="id-ID" dirty="0">
                <a:latin typeface="Impress BT" panose="03080802040402020204" pitchFamily="66" charset="0"/>
              </a:rPr>
              <a:t>Investasi besar karena kita yang harus menyiapkan sendiri</a:t>
            </a:r>
          </a:p>
          <a:p>
            <a:pPr lvl="1"/>
            <a:r>
              <a:rPr lang="id-ID" dirty="0">
                <a:latin typeface="Impress BT" panose="03080802040402020204" pitchFamily="66" charset="0"/>
              </a:rPr>
              <a:t>Butuh tenaga kerja untuk merawat dan menjamin layanan lancar</a:t>
            </a:r>
          </a:p>
        </p:txBody>
      </p:sp>
    </p:spTree>
    <p:extLst>
      <p:ext uri="{BB962C8B-B14F-4D97-AF65-F5344CB8AC3E}">
        <p14:creationId xmlns:p14="http://schemas.microsoft.com/office/powerpoint/2010/main" val="297391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669"/>
            <a:ext cx="9270330" cy="5214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76" y="2101700"/>
            <a:ext cx="8229600" cy="857250"/>
          </a:xfrm>
        </p:spPr>
        <p:txBody>
          <a:bodyPr>
            <a:noAutofit/>
          </a:bodyPr>
          <a:lstStyle/>
          <a:p>
            <a:r>
              <a:rPr lang="id-ID" sz="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Disko" panose="02000000000000000000" pitchFamily="2" charset="0"/>
              </a:rPr>
              <a:t>CLOUD</a:t>
            </a:r>
            <a:r>
              <a:rPr lang="id-ID" sz="1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Disko" panose="02000000000000000000" pitchFamily="2" charset="0"/>
              </a:rPr>
              <a:t> </a:t>
            </a:r>
            <a:r>
              <a:rPr lang="id-ID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Disko" panose="02000000000000000000" pitchFamily="2" charset="0"/>
              </a:rPr>
              <a:t>STORAGE</a:t>
            </a:r>
            <a:endParaRPr lang="id-ID" sz="166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Disk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5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3229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id-ID" sz="7200" dirty="0">
                <a:latin typeface="Disko" panose="02000000000000000000" pitchFamily="2" charset="0"/>
              </a:rPr>
              <a:t>CLOUD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d-ID" dirty="0">
                <a:latin typeface="Impress BT" panose="03080802040402020204" pitchFamily="66" charset="0"/>
              </a:rPr>
              <a:t>Media penyimpanan yang tersinkronisasi secara online</a:t>
            </a:r>
          </a:p>
          <a:p>
            <a:r>
              <a:rPr lang="id-ID" dirty="0">
                <a:latin typeface="Impress BT" panose="03080802040402020204" pitchFamily="66" charset="0"/>
              </a:rPr>
              <a:t>Sering digunakan sebagai media backup</a:t>
            </a:r>
          </a:p>
          <a:p>
            <a:r>
              <a:rPr lang="id-ID" dirty="0">
                <a:latin typeface="Impress BT" panose="03080802040402020204" pitchFamily="66" charset="0"/>
              </a:rPr>
              <a:t>Penyimpanan dalam cloud ini terintegrasi dan dapat dibuka kapan pun dimana pun selama ada koneksi internet</a:t>
            </a:r>
          </a:p>
          <a:p>
            <a:r>
              <a:rPr lang="id-ID" dirty="0">
                <a:latin typeface="Impress BT" panose="03080802040402020204" pitchFamily="66" charset="0"/>
              </a:rPr>
              <a:t>Berikut contohnya :</a:t>
            </a:r>
          </a:p>
        </p:txBody>
      </p:sp>
    </p:spTree>
    <p:extLst>
      <p:ext uri="{BB962C8B-B14F-4D97-AF65-F5344CB8AC3E}">
        <p14:creationId xmlns:p14="http://schemas.microsoft.com/office/powerpoint/2010/main" val="174860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183" y="0"/>
            <a:ext cx="4809776" cy="1448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2368"/>
            <a:ext cx="3847357" cy="1923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686800" cy="3394472"/>
          </a:xfrm>
        </p:spPr>
        <p:txBody>
          <a:bodyPr/>
          <a:lstStyle/>
          <a:p>
            <a:r>
              <a:rPr lang="id-ID" dirty="0">
                <a:latin typeface="Impress BT" panose="03080802040402020204" pitchFamily="66" charset="0"/>
              </a:rPr>
              <a:t>Dimiliki Google</a:t>
            </a:r>
          </a:p>
          <a:p>
            <a:r>
              <a:rPr lang="id-ID" dirty="0">
                <a:latin typeface="Impress BT" panose="03080802040402020204" pitchFamily="66" charset="0"/>
              </a:rPr>
              <a:t>Dapat dinikmati selama memiliki email google</a:t>
            </a:r>
          </a:p>
          <a:p>
            <a:r>
              <a:rPr lang="id-ID" dirty="0">
                <a:latin typeface="Impress BT" panose="03080802040402020204" pitchFamily="66" charset="0"/>
              </a:rPr>
              <a:t>Mendapat gratis 15GB</a:t>
            </a:r>
          </a:p>
          <a:p>
            <a:r>
              <a:rPr lang="id-ID" dirty="0">
                <a:latin typeface="Impress BT" panose="03080802040402020204" pitchFamily="66" charset="0"/>
              </a:rPr>
              <a:t>Cocok untuk android</a:t>
            </a:r>
          </a:p>
        </p:txBody>
      </p:sp>
    </p:spTree>
    <p:extLst>
      <p:ext uri="{BB962C8B-B14F-4D97-AF65-F5344CB8AC3E}">
        <p14:creationId xmlns:p14="http://schemas.microsoft.com/office/powerpoint/2010/main" val="228852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>
                <a:latin typeface="Impress BT" panose="03080802040402020204" pitchFamily="66" charset="0"/>
              </a:rPr>
              <a:t>Milik Microsoft</a:t>
            </a:r>
          </a:p>
          <a:p>
            <a:r>
              <a:rPr lang="id-ID" dirty="0">
                <a:latin typeface="Impress BT" panose="03080802040402020204" pitchFamily="66" charset="0"/>
              </a:rPr>
              <a:t>Dapat membaca file Office secara online</a:t>
            </a:r>
          </a:p>
          <a:p>
            <a:r>
              <a:rPr lang="id-ID" dirty="0">
                <a:latin typeface="Impress BT" panose="03080802040402020204" pitchFamily="66" charset="0"/>
              </a:rPr>
              <a:t>Gratis 7GB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3" y="303498"/>
            <a:ext cx="4714875" cy="72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-14110"/>
            <a:ext cx="13995818" cy="5133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0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34032E-6 L -1.13542 0.0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7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4695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55526"/>
            <a:ext cx="7675482" cy="4259894"/>
          </a:xfrm>
          <a:prstGeom prst="rect">
            <a:avLst/>
          </a:prstGeom>
        </p:spPr>
      </p:pic>
      <p:pic>
        <p:nvPicPr>
          <p:cNvPr id="1026" name="Picture 2" descr="http://pngimg.com/upload/computer_pc_PNG77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213" y="1415276"/>
            <a:ext cx="3040202" cy="261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28440" y="2685472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dirty="0">
                <a:solidFill>
                  <a:schemeClr val="tx2">
                    <a:lumMod val="50000"/>
                  </a:schemeClr>
                </a:solidFill>
                <a:latin typeface="Impress BT" panose="03080802040402020204" pitchFamily="66" charset="0"/>
              </a:rPr>
              <a:t>Software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60232" y="3205012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dirty="0">
                <a:solidFill>
                  <a:schemeClr val="tx2">
                    <a:lumMod val="50000"/>
                  </a:schemeClr>
                </a:solidFill>
                <a:latin typeface="Impress BT" panose="03080802040402020204" pitchFamily="66" charset="0"/>
              </a:rPr>
              <a:t>Hard Disk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8340" y="3205013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dirty="0">
                <a:solidFill>
                  <a:schemeClr val="tx2">
                    <a:lumMod val="50000"/>
                  </a:schemeClr>
                </a:solidFill>
                <a:latin typeface="Impress BT" panose="03080802040402020204" pitchFamily="66" charset="0"/>
              </a:rPr>
              <a:t>Office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31640" y="3435846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dirty="0">
                <a:solidFill>
                  <a:schemeClr val="tx2">
                    <a:lumMod val="50000"/>
                  </a:schemeClr>
                </a:solidFill>
                <a:latin typeface="Impress BT" panose="03080802040402020204" pitchFamily="66" charset="0"/>
              </a:rPr>
              <a:t>Editing</a:t>
            </a:r>
          </a:p>
        </p:txBody>
      </p:sp>
      <p:sp>
        <p:nvSpPr>
          <p:cNvPr id="10" name="TextBox 9"/>
          <p:cNvSpPr txBox="1"/>
          <p:nvPr/>
        </p:nvSpPr>
        <p:spPr>
          <a:xfrm rot="783769">
            <a:off x="4647405" y="869436"/>
            <a:ext cx="1433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Operating</a:t>
            </a:r>
          </a:p>
          <a:p>
            <a:pPr algn="ctr"/>
            <a:r>
              <a:rPr lang="id-ID" sz="24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32854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6.16903E-9 L 0 -0.54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3257" y="0"/>
            <a:ext cx="11549516" cy="506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>
                <a:latin typeface="Impress BT" panose="03080802040402020204" pitchFamily="66" charset="0"/>
              </a:rPr>
              <a:t>Dimiliki oleh Apple</a:t>
            </a:r>
          </a:p>
          <a:p>
            <a:r>
              <a:rPr lang="id-ID" dirty="0">
                <a:latin typeface="Impress BT" panose="03080802040402020204" pitchFamily="66" charset="0"/>
              </a:rPr>
              <a:t>Otomatis untuk pengguna produk Apple</a:t>
            </a:r>
          </a:p>
          <a:p>
            <a:r>
              <a:rPr lang="id-ID" dirty="0">
                <a:latin typeface="Impress BT" panose="03080802040402020204" pitchFamily="66" charset="0"/>
              </a:rPr>
              <a:t>Dapat sinkronisasi semua perangkat komputer ke mobile Apple </a:t>
            </a:r>
          </a:p>
          <a:p>
            <a:endParaRPr lang="id-ID" dirty="0">
              <a:latin typeface="Impress BT" panose="03080802040402020204" pitchFamily="66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4938" y="3969712"/>
            <a:ext cx="3724275" cy="92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70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253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764" y="0"/>
            <a:ext cx="2952750" cy="1835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571751"/>
            <a:ext cx="5109788" cy="2464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>
                <a:latin typeface="Impress BT" panose="03080802040402020204" pitchFamily="66" charset="0"/>
              </a:rPr>
              <a:t>Cocok jika suka beli musik dan </a:t>
            </a:r>
          </a:p>
          <a:p>
            <a:pPr marL="0" indent="0">
              <a:buNone/>
            </a:pPr>
            <a:r>
              <a:rPr lang="id-ID" dirty="0">
                <a:latin typeface="Impress BT" panose="03080802040402020204" pitchFamily="66" charset="0"/>
              </a:rPr>
              <a:t>    Baca di Amazon</a:t>
            </a:r>
          </a:p>
          <a:p>
            <a:r>
              <a:rPr lang="id-ID" dirty="0">
                <a:latin typeface="Impress BT" panose="03080802040402020204" pitchFamily="66" charset="0"/>
              </a:rPr>
              <a:t>Dapat diakses di Kindle, android, maupunPC</a:t>
            </a:r>
          </a:p>
        </p:txBody>
      </p:sp>
    </p:spTree>
    <p:extLst>
      <p:ext uri="{BB962C8B-B14F-4D97-AF65-F5344CB8AC3E}">
        <p14:creationId xmlns:p14="http://schemas.microsoft.com/office/powerpoint/2010/main" val="363591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182" y="0"/>
            <a:ext cx="14000663" cy="512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3558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id-ID" dirty="0"/>
              <a:t>Dropbox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1571"/>
            <a:ext cx="8229600" cy="3643052"/>
          </a:xfrm>
        </p:spPr>
        <p:txBody>
          <a:bodyPr/>
          <a:lstStyle/>
          <a:p>
            <a:r>
              <a:rPr lang="id-ID" dirty="0">
                <a:latin typeface="Impress BT" panose="03080802040402020204" pitchFamily="66" charset="0"/>
              </a:rPr>
              <a:t>Aplikasi ini dapat berjalan di komputer maupun di mobile.</a:t>
            </a:r>
          </a:p>
          <a:p>
            <a:r>
              <a:rPr lang="id-ID" dirty="0">
                <a:latin typeface="Impress BT" panose="03080802040402020204" pitchFamily="66" charset="0"/>
              </a:rPr>
              <a:t>Register dan lakukan instalasi di perangkatmu</a:t>
            </a:r>
          </a:p>
          <a:p>
            <a:r>
              <a:rPr lang="id-ID" dirty="0">
                <a:latin typeface="Impress BT" panose="03080802040402020204" pitchFamily="66" charset="0"/>
              </a:rPr>
              <a:t>Mendapat gratis storage 2GB</a:t>
            </a:r>
          </a:p>
        </p:txBody>
      </p:sp>
    </p:spTree>
    <p:extLst>
      <p:ext uri="{BB962C8B-B14F-4D97-AF65-F5344CB8AC3E}">
        <p14:creationId xmlns:p14="http://schemas.microsoft.com/office/powerpoint/2010/main" val="175249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17016E-6 L -3.27396 -0.02651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698" y="-13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54B42-A65B-1DC1-122B-A167D52C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Ringkasan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BBDF4-BBBD-09E4-C1E8-B5AA525FF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d-ID" sz="3600" b="1" dirty="0">
                <a:ln w="31550" cmpd="sng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Impress BT" panose="03080802040402020204" pitchFamily="66" charset="0"/>
              </a:rPr>
              <a:t>CLOUD COMPUTING (CC) </a:t>
            </a:r>
          </a:p>
          <a:p>
            <a:pPr marL="0" indent="0">
              <a:buNone/>
            </a:pPr>
            <a:r>
              <a:rPr lang="id-ID" sz="2000" dirty="0">
                <a:latin typeface="Impress BT" panose="03080802040402020204" pitchFamily="66" charset="0"/>
              </a:rPr>
              <a:t>Adalah teknologi yang memungkinkan pengguna melakukan kegiatan komputasi   (Menyimpan, dan mengakses data serta program) di dalam Internet.</a:t>
            </a:r>
          </a:p>
          <a:p>
            <a:pPr marL="0" indent="0">
              <a:buNone/>
            </a:pPr>
            <a:endParaRPr lang="id-ID" sz="2000" dirty="0">
              <a:latin typeface="Impress BT" panose="03080802040402020204" pitchFamily="66" charset="0"/>
            </a:endParaRPr>
          </a:p>
          <a:p>
            <a:pPr marL="0" indent="0">
              <a:buNone/>
            </a:pPr>
            <a:r>
              <a:rPr lang="id-ID" sz="2000" dirty="0">
                <a:latin typeface="Impress BT" panose="03080802040402020204" pitchFamily="66" charset="0"/>
              </a:rPr>
              <a:t>Tren Komputasi Awan akan meningkat pesat dalam beberapa tahun ke depan khususnya dalam </a:t>
            </a:r>
            <a:r>
              <a:rPr lang="id-ID" sz="2000" dirty="0" err="1">
                <a:latin typeface="Impress BT" panose="03080802040402020204" pitchFamily="66" charset="0"/>
              </a:rPr>
              <a:t>enterprose</a:t>
            </a:r>
            <a:endParaRPr lang="id-ID" sz="2000" dirty="0">
              <a:latin typeface="Impress BT" panose="03080802040402020204" pitchFamily="66" charset="0"/>
            </a:endParaRPr>
          </a:p>
          <a:p>
            <a:pPr marL="0" indent="0">
              <a:buNone/>
            </a:pPr>
            <a:endParaRPr lang="id-ID" sz="2000" dirty="0">
              <a:latin typeface="Impress BT" panose="03080802040402020204" pitchFamily="66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882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4695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520" y="1131589"/>
            <a:ext cx="8220520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400" b="1" dirty="0">
                <a:ln w="31550" cmpd="sng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Impress BT" panose="03080802040402020204" pitchFamily="66" charset="0"/>
              </a:rPr>
              <a:t>CLOUD COMPUTING (CC) </a:t>
            </a:r>
          </a:p>
          <a:p>
            <a:r>
              <a:rPr lang="id-ID" sz="2800" dirty="0">
                <a:latin typeface="Impress BT" panose="03080802040402020204" pitchFamily="66" charset="0"/>
              </a:rPr>
              <a:t>pengguna dapat menggunakan aplikasi </a:t>
            </a:r>
          </a:p>
          <a:p>
            <a:r>
              <a:rPr lang="id-ID" sz="2800" dirty="0">
                <a:latin typeface="Impress BT" panose="03080802040402020204" pitchFamily="66" charset="0"/>
              </a:rPr>
              <a:t>tanpa perlu </a:t>
            </a:r>
            <a:r>
              <a:rPr lang="id-ID" sz="2800" dirty="0">
                <a:solidFill>
                  <a:schemeClr val="accent2">
                    <a:lumMod val="75000"/>
                  </a:schemeClr>
                </a:solidFill>
                <a:latin typeface="Impress BT" panose="03080802040402020204" pitchFamily="66" charset="0"/>
              </a:rPr>
              <a:t>memasang / menginstall </a:t>
            </a:r>
            <a:r>
              <a:rPr lang="id-ID" sz="2800" dirty="0">
                <a:latin typeface="Impress BT" panose="03080802040402020204" pitchFamily="66" charset="0"/>
              </a:rPr>
              <a:t>terlebih dahulu, </a:t>
            </a:r>
          </a:p>
          <a:p>
            <a:r>
              <a:rPr lang="id-ID" sz="2800" dirty="0">
                <a:latin typeface="Impress BT" panose="03080802040402020204" pitchFamily="66" charset="0"/>
              </a:rPr>
              <a:t>Dan pengguna dapat mengakses file pribadinya </a:t>
            </a:r>
          </a:p>
          <a:p>
            <a:r>
              <a:rPr lang="id-ID" sz="2800" dirty="0">
                <a:latin typeface="Impress BT" panose="03080802040402020204" pitchFamily="66" charset="0"/>
              </a:rPr>
              <a:t>dimanapun juga hanya dengan </a:t>
            </a:r>
            <a:r>
              <a:rPr lang="id-ID" sz="2800" dirty="0">
                <a:solidFill>
                  <a:schemeClr val="accent2">
                    <a:lumMod val="75000"/>
                  </a:schemeClr>
                </a:solidFill>
                <a:latin typeface="Impress BT" panose="03080802040402020204" pitchFamily="66" charset="0"/>
              </a:rPr>
              <a:t>bermodalkan internet</a:t>
            </a:r>
          </a:p>
        </p:txBody>
      </p:sp>
    </p:spTree>
    <p:extLst>
      <p:ext uri="{BB962C8B-B14F-4D97-AF65-F5344CB8AC3E}">
        <p14:creationId xmlns:p14="http://schemas.microsoft.com/office/powerpoint/2010/main" val="18915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6.16903E-9 L 0 -0.512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0618"/>
            <a:ext cx="9144000" cy="4695825"/>
          </a:xfrm>
          <a:prstGeom prst="rect">
            <a:avLst/>
          </a:prstGeom>
        </p:spPr>
      </p:pic>
      <p:pic>
        <p:nvPicPr>
          <p:cNvPr id="5124" name="Picture 4" descr="https://upload.wikimedia.org/wikipedia/commons/b/be/World_Association_of_Girl_Guides_and_Girl_Scouts_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08" y="2287288"/>
            <a:ext cx="10691397" cy="49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pngimg.com/upload/computer_pc_PNG77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812" y="195486"/>
            <a:ext cx="1520101" cy="130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971600" y="1503550"/>
            <a:ext cx="3684263" cy="164426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2"/>
          </p:cNvCxnSpPr>
          <p:nvPr/>
        </p:nvCxnSpPr>
        <p:spPr>
          <a:xfrm flipV="1">
            <a:off x="4211960" y="1503550"/>
            <a:ext cx="443903" cy="25803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4655863" y="1503550"/>
            <a:ext cx="4308626" cy="150024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4655863" y="1503550"/>
            <a:ext cx="996257" cy="182428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655862" y="1503550"/>
            <a:ext cx="2940475" cy="258036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126" name="Picture 6" descr="http://1.bp.blogspot.com/-vp_hAbRMxtk/Vf8S3TKQLvI/AAAAAAAAC3U/RVI8CIFrRTM/s1600/file-sharing-fold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47852"/>
            <a:ext cx="956630" cy="91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www.google.com/drive/images/home/file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95486"/>
            <a:ext cx="1182255" cy="100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94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6.16903E-9 L 0 -0.512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44000" cy="4695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4298" y="987574"/>
            <a:ext cx="52196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8800" b="1" dirty="0">
                <a:ln w="31550" cmpd="sng">
                  <a:solidFill>
                    <a:srgbClr val="00B0F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Disko" panose="02000000000000000000" pitchFamily="2" charset="0"/>
              </a:rPr>
              <a:t>KARAKTER</a:t>
            </a:r>
            <a:endParaRPr lang="id-ID" sz="6000" dirty="0">
              <a:solidFill>
                <a:srgbClr val="FF0000"/>
              </a:solidFill>
              <a:latin typeface="Disk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7624" y="2300296"/>
            <a:ext cx="75392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8000" dirty="0">
                <a:solidFill>
                  <a:schemeClr val="tx2">
                    <a:lumMod val="50000"/>
                  </a:schemeClr>
                </a:solidFill>
                <a:latin typeface="Disko" panose="02000000000000000000" pitchFamily="2" charset="0"/>
              </a:rPr>
              <a:t>Cloud Computing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3826558"/>
            <a:ext cx="8352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dirty="0">
                <a:latin typeface="Impress BT" panose="03080802040402020204" pitchFamily="66" charset="0"/>
              </a:rPr>
              <a:t>Menurut NIST (</a:t>
            </a:r>
            <a:r>
              <a:rPr lang="id-ID" sz="2400" dirty="0">
                <a:solidFill>
                  <a:schemeClr val="accent6">
                    <a:lumMod val="50000"/>
                  </a:schemeClr>
                </a:solidFill>
                <a:latin typeface="Impress BT" panose="03080802040402020204" pitchFamily="66" charset="0"/>
              </a:rPr>
              <a:t>National Institute of Standard and Technology</a:t>
            </a:r>
            <a:r>
              <a:rPr lang="id-ID" sz="2400" dirty="0">
                <a:latin typeface="Impress BT" panose="03080802040402020204" pitchFamily="66" charset="0"/>
              </a:rPr>
              <a:t>)</a:t>
            </a:r>
            <a:r>
              <a:rPr lang="id-ID" sz="2400" dirty="0">
                <a:solidFill>
                  <a:schemeClr val="accent6">
                    <a:lumMod val="50000"/>
                  </a:schemeClr>
                </a:solidFill>
                <a:latin typeface="Impress BT" panose="030808020404020202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316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6.16903E-9 L 0 -0.512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92546"/>
            <a:ext cx="10232716" cy="540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84" y="459214"/>
            <a:ext cx="8773360" cy="4297079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-253339" y="-308571"/>
            <a:ext cx="1656184" cy="1503441"/>
          </a:xfrm>
          <a:prstGeom prst="cloudCallout">
            <a:avLst>
              <a:gd name="adj1" fmla="val 92082"/>
              <a:gd name="adj2" fmla="val -4732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263178" y="-1851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2363" y="2099922"/>
            <a:ext cx="64027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000" dirty="0">
                <a:solidFill>
                  <a:schemeClr val="tx2">
                    <a:lumMod val="75000"/>
                  </a:schemeClr>
                </a:solidFill>
                <a:latin typeface="Disko" panose="02000000000000000000" pitchFamily="2" charset="0"/>
              </a:rPr>
              <a:t>RESOURCE POOLING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7373" y="2971524"/>
            <a:ext cx="829586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800" dirty="0">
                <a:solidFill>
                  <a:schemeClr val="tx2"/>
                </a:solidFill>
                <a:latin typeface="Impress BT" panose="03080802040402020204" pitchFamily="66" charset="0"/>
              </a:rPr>
              <a:t>Layanan Cloud harus tersedia secara </a:t>
            </a:r>
            <a:r>
              <a:rPr lang="id-ID" sz="2800" dirty="0">
                <a:solidFill>
                  <a:schemeClr val="accent6">
                    <a:lumMod val="75000"/>
                  </a:schemeClr>
                </a:solidFill>
                <a:latin typeface="Impress BT" panose="03080802040402020204" pitchFamily="66" charset="0"/>
              </a:rPr>
              <a:t>terpusat</a:t>
            </a:r>
            <a:r>
              <a:rPr lang="id-ID" sz="2800" dirty="0">
                <a:solidFill>
                  <a:schemeClr val="tx2"/>
                </a:solidFill>
                <a:latin typeface="Impress BT" panose="03080802040402020204" pitchFamily="66" charset="0"/>
              </a:rPr>
              <a:t> dan </a:t>
            </a:r>
          </a:p>
          <a:p>
            <a:pPr algn="ctr"/>
            <a:r>
              <a:rPr lang="id-ID" sz="2800" dirty="0">
                <a:solidFill>
                  <a:schemeClr val="tx2"/>
                </a:solidFill>
                <a:latin typeface="Impress BT" panose="03080802040402020204" pitchFamily="66" charset="0"/>
              </a:rPr>
              <a:t>dapat membagi </a:t>
            </a:r>
            <a:r>
              <a:rPr lang="id-ID" sz="2800" dirty="0">
                <a:solidFill>
                  <a:schemeClr val="accent6">
                    <a:lumMod val="75000"/>
                  </a:schemeClr>
                </a:solidFill>
                <a:latin typeface="Impress BT" panose="03080802040402020204" pitchFamily="66" charset="0"/>
              </a:rPr>
              <a:t>resource/sumber daya </a:t>
            </a:r>
            <a:r>
              <a:rPr lang="id-ID" sz="2800" dirty="0">
                <a:solidFill>
                  <a:schemeClr val="tx2"/>
                </a:solidFill>
                <a:latin typeface="Impress BT" panose="03080802040402020204" pitchFamily="66" charset="0"/>
              </a:rPr>
              <a:t>secara efisien </a:t>
            </a:r>
          </a:p>
          <a:p>
            <a:pPr algn="ctr"/>
            <a:r>
              <a:rPr lang="id-ID" sz="2800" dirty="0">
                <a:solidFill>
                  <a:schemeClr val="tx2"/>
                </a:solidFill>
                <a:latin typeface="Impress BT" panose="03080802040402020204" pitchFamily="66" charset="0"/>
              </a:rPr>
              <a:t>sehingga dapat dimanfaatkan secara maksimal</a:t>
            </a:r>
          </a:p>
          <a:p>
            <a:pPr algn="ctr"/>
            <a:endParaRPr lang="id-ID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92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92546"/>
            <a:ext cx="10232716" cy="540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84" y="-308570"/>
            <a:ext cx="8773360" cy="5064864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-253339" y="-308571"/>
            <a:ext cx="1656184" cy="1503441"/>
          </a:xfrm>
          <a:prstGeom prst="cloudCallout">
            <a:avLst>
              <a:gd name="adj1" fmla="val 92082"/>
              <a:gd name="adj2" fmla="val -4732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263178" y="-1851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9832" y="904814"/>
            <a:ext cx="494718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600" dirty="0">
                <a:solidFill>
                  <a:schemeClr val="tx2">
                    <a:lumMod val="75000"/>
                  </a:schemeClr>
                </a:solidFill>
                <a:latin typeface="Disko" panose="02000000000000000000" pitchFamily="2" charset="0"/>
              </a:rPr>
              <a:t>On demands </a:t>
            </a:r>
          </a:p>
          <a:p>
            <a:r>
              <a:rPr lang="id-ID" sz="6600" dirty="0">
                <a:solidFill>
                  <a:schemeClr val="tx2">
                    <a:lumMod val="75000"/>
                  </a:schemeClr>
                </a:solidFill>
                <a:latin typeface="Disko" panose="02000000000000000000" pitchFamily="2" charset="0"/>
              </a:rPr>
              <a:t>self service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7584" y="2931788"/>
            <a:ext cx="83615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Layanan Cloud harus dapat dimanfaatkan pengguna </a:t>
            </a:r>
          </a:p>
          <a:p>
            <a:pPr algn="ctr"/>
            <a:r>
              <a:rPr lang="id-ID" sz="24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melalui </a:t>
            </a:r>
            <a:r>
              <a:rPr lang="id-ID" sz="2400" dirty="0">
                <a:solidFill>
                  <a:schemeClr val="accent6">
                    <a:lumMod val="75000"/>
                  </a:schemeClr>
                </a:solidFill>
                <a:latin typeface="Impress BT" panose="03080802040402020204" pitchFamily="66" charset="0"/>
              </a:rPr>
              <a:t>mekanisme swalayan / otomatis </a:t>
            </a:r>
            <a:r>
              <a:rPr lang="id-ID" sz="24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dan langsung tersedia </a:t>
            </a:r>
          </a:p>
          <a:p>
            <a:pPr algn="ctr"/>
            <a:r>
              <a:rPr lang="id-ID" sz="2400" dirty="0">
                <a:solidFill>
                  <a:schemeClr val="tx2">
                    <a:lumMod val="75000"/>
                  </a:schemeClr>
                </a:solidFill>
                <a:latin typeface="Impress BT" panose="03080802040402020204" pitchFamily="66" charset="0"/>
              </a:rPr>
              <a:t>saat dibutuhkan segera.</a:t>
            </a:r>
          </a:p>
        </p:txBody>
      </p:sp>
    </p:spTree>
    <p:extLst>
      <p:ext uri="{BB962C8B-B14F-4D97-AF65-F5344CB8AC3E}">
        <p14:creationId xmlns:p14="http://schemas.microsoft.com/office/powerpoint/2010/main" val="101891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1020</Words>
  <Application>Microsoft Macintosh PowerPoint</Application>
  <PresentationFormat>On-screen Show (16:9)</PresentationFormat>
  <Paragraphs>180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Impress BT</vt:lpstr>
      <vt:lpstr>Calibri</vt:lpstr>
      <vt:lpstr>Arial Black</vt:lpstr>
      <vt:lpstr>Arial</vt:lpstr>
      <vt:lpstr>Wingdings</vt:lpstr>
      <vt:lpstr>Disko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JENIS-JENIS  LAYANAN  CLOUD COMPUTING</vt:lpstr>
      <vt:lpstr>Software as a Service (SaaS)</vt:lpstr>
      <vt:lpstr>CONTOH SaaS</vt:lpstr>
      <vt:lpstr>CONTOH SaaS</vt:lpstr>
      <vt:lpstr>CONTOH SaaS</vt:lpstr>
      <vt:lpstr>PowerPoint Presentation</vt:lpstr>
      <vt:lpstr>Platform as a Service (PaaS)</vt:lpstr>
      <vt:lpstr>PaaS umumnya memiliki infrastruktur :</vt:lpstr>
      <vt:lpstr>Contoh PaaS</vt:lpstr>
      <vt:lpstr>PowerPoint Presentation</vt:lpstr>
      <vt:lpstr>Infrastructure as a Service (IaaS)</vt:lpstr>
      <vt:lpstr>Contoh IaaS</vt:lpstr>
      <vt:lpstr>IaaS umumnya memiliki :</vt:lpstr>
      <vt:lpstr>PowerPoint Presentation</vt:lpstr>
      <vt:lpstr>PowerPoint Presentation</vt:lpstr>
      <vt:lpstr>PowerPoint Presentation</vt:lpstr>
      <vt:lpstr>PowerPoint Presentation</vt:lpstr>
      <vt:lpstr>PENGELOMPOKAN CLOUD COMPUTING</vt:lpstr>
      <vt:lpstr>PUBLIC CLOUD</vt:lpstr>
      <vt:lpstr>PUBLIC CLOUD</vt:lpstr>
      <vt:lpstr>PRIVATE CLOUD</vt:lpstr>
      <vt:lpstr>PRIVATE CLOUD</vt:lpstr>
      <vt:lpstr>CLOUD STORAGE</vt:lpstr>
      <vt:lpstr>CLOUD STORAGE</vt:lpstr>
      <vt:lpstr>PowerPoint Presentation</vt:lpstr>
      <vt:lpstr>PowerPoint Presentation</vt:lpstr>
      <vt:lpstr>PowerPoint Presentation</vt:lpstr>
      <vt:lpstr>PowerPoint Presentation</vt:lpstr>
      <vt:lpstr>Dropbox</vt:lpstr>
      <vt:lpstr>Ringkasan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Asus</dc:creator>
  <cp:lastModifiedBy>Microsoft Office User</cp:lastModifiedBy>
  <cp:revision>46</cp:revision>
  <dcterms:created xsi:type="dcterms:W3CDTF">2015-01-14T09:14:13Z</dcterms:created>
  <dcterms:modified xsi:type="dcterms:W3CDTF">2022-04-19T03:55:14Z</dcterms:modified>
</cp:coreProperties>
</file>